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72" r:id="rId7"/>
    <p:sldId id="261" r:id="rId8"/>
    <p:sldId id="271" r:id="rId9"/>
    <p:sldId id="262" r:id="rId10"/>
    <p:sldId id="263" r:id="rId11"/>
    <p:sldId id="264" r:id="rId12"/>
    <p:sldId id="273" r:id="rId13"/>
    <p:sldId id="265" r:id="rId14"/>
    <p:sldId id="274" r:id="rId15"/>
    <p:sldId id="266" r:id="rId16"/>
    <p:sldId id="275" r:id="rId17"/>
    <p:sldId id="276" r:id="rId18"/>
    <p:sldId id="267" r:id="rId19"/>
    <p:sldId id="277" r:id="rId20"/>
    <p:sldId id="268" r:id="rId21"/>
    <p:sldId id="278" r:id="rId22"/>
    <p:sldId id="269" r:id="rId23"/>
    <p:sldId id="27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A94B2E-2BBB-41E6-AE6D-EA9B871948E9}" type="datetimeFigureOut">
              <a:rPr lang="en-IN" smtClean="0"/>
              <a:t>08-07-2025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981957-73CA-4A82-9B37-7E612A1BF0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8667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981957-73CA-4A82-9B37-7E612A1BF024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010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4575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2070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39056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41946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39052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45937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144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273216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287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332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020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024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9081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1301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4303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5423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4660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58647-0BE0-4CB9-AA1C-BCB103C9EAD7}" type="datetimeFigureOut">
              <a:rPr lang="en-IN" smtClean="0"/>
              <a:t>08-07-2025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FF9B2-1F17-4859-ABEE-C7BB47C23299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60537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374BB3-77B9-3492-A384-0ED412DB6C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Scroll: Horizontal 7">
            <a:extLst>
              <a:ext uri="{FF2B5EF4-FFF2-40B4-BE49-F238E27FC236}">
                <a16:creationId xmlns:a16="http://schemas.microsoft.com/office/drawing/2014/main" id="{6771AAF7-DA6C-083F-946E-078857F85A9E}"/>
              </a:ext>
            </a:extLst>
          </p:cNvPr>
          <p:cNvSpPr/>
          <p:nvPr/>
        </p:nvSpPr>
        <p:spPr>
          <a:xfrm>
            <a:off x="3067291" y="590309"/>
            <a:ext cx="6134582" cy="1215342"/>
          </a:xfrm>
          <a:prstGeom prst="horizontalScroll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693B8B-80E9-9BCA-87E5-AE63C1A634B1}"/>
              </a:ext>
            </a:extLst>
          </p:cNvPr>
          <p:cNvSpPr txBox="1"/>
          <p:nvPr/>
        </p:nvSpPr>
        <p:spPr>
          <a:xfrm>
            <a:off x="451414" y="813259"/>
            <a:ext cx="115399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/>
              <a:t>Basics of IoT</a:t>
            </a:r>
          </a:p>
        </p:txBody>
      </p:sp>
    </p:spTree>
    <p:extLst>
      <p:ext uri="{BB962C8B-B14F-4D97-AF65-F5344CB8AC3E}">
        <p14:creationId xmlns:p14="http://schemas.microsoft.com/office/powerpoint/2010/main" val="484097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E572E2-D05E-DF89-B8B3-78F09E996F6B}"/>
              </a:ext>
            </a:extLst>
          </p:cNvPr>
          <p:cNvSpPr txBox="1"/>
          <p:nvPr/>
        </p:nvSpPr>
        <p:spPr>
          <a:xfrm>
            <a:off x="0" y="0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What is an example of IoT devices?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D04F8E-41A7-3A9E-62CB-053FC19FE015}"/>
              </a:ext>
            </a:extLst>
          </p:cNvPr>
          <p:cNvSpPr txBox="1"/>
          <p:nvPr/>
        </p:nvSpPr>
        <p:spPr>
          <a:xfrm>
            <a:off x="1700463" y="1026695"/>
            <a:ext cx="87750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Let’s look at some examples of IoT systems in use today: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Connected cars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Connected homes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Smart cities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Smart buildings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F45414-404D-7664-761F-153689C18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9115" y="1747431"/>
            <a:ext cx="4732422" cy="42523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106BFD-C817-5928-4C5A-FD1D379DAF94}"/>
              </a:ext>
            </a:extLst>
          </p:cNvPr>
          <p:cNvSpPr txBox="1"/>
          <p:nvPr/>
        </p:nvSpPr>
        <p:spPr>
          <a:xfrm>
            <a:off x="5759115" y="6197263"/>
            <a:ext cx="4716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/>
              <a:t>Figure : IoT Smart Home</a:t>
            </a:r>
          </a:p>
        </p:txBody>
      </p:sp>
    </p:spTree>
    <p:extLst>
      <p:ext uri="{BB962C8B-B14F-4D97-AF65-F5344CB8AC3E}">
        <p14:creationId xmlns:p14="http://schemas.microsoft.com/office/powerpoint/2010/main" val="3113115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DE6D35-0A2A-5015-D7FE-CB0E4CB27315}"/>
              </a:ext>
            </a:extLst>
          </p:cNvPr>
          <p:cNvSpPr txBox="1"/>
          <p:nvPr/>
        </p:nvSpPr>
        <p:spPr>
          <a:xfrm>
            <a:off x="0" y="0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IoT benefit to organizations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9866C9-A6D0-7D04-7729-53C962A885A7}"/>
              </a:ext>
            </a:extLst>
          </p:cNvPr>
          <p:cNvSpPr txBox="1"/>
          <p:nvPr/>
        </p:nvSpPr>
        <p:spPr>
          <a:xfrm>
            <a:off x="962526" y="1026695"/>
            <a:ext cx="1023486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/>
              <a:t>The </a:t>
            </a:r>
            <a:r>
              <a:rPr lang="en-US" sz="2800" b="1" dirty="0"/>
              <a:t>Internet of Things (IoT)</a:t>
            </a:r>
            <a:r>
              <a:rPr lang="en-US" sz="2800" dirty="0"/>
              <a:t> has emerged as a game-changing technology for organizations across industries. It connects physical devices to the internet, allowing them to collect and exchange data in real time. This data-driven connectivity helps organizations optimize operations, reduce costs, improve safety, and deliver better services. As IoT continues to evolve, its impact on organizational growth, innovation, and competitiveness becomes increasingly evident.</a:t>
            </a:r>
          </a:p>
          <a:p>
            <a:pPr algn="just"/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/>
              <a:t>Accelerate Innovation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Turn Data into Insights and Actions with AI and ML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/>
              <a:t>Increase Security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2800" dirty="0"/>
              <a:t>Scale Differentiated Solutions</a:t>
            </a:r>
          </a:p>
        </p:txBody>
      </p:sp>
    </p:spTree>
    <p:extLst>
      <p:ext uri="{BB962C8B-B14F-4D97-AF65-F5344CB8AC3E}">
        <p14:creationId xmlns:p14="http://schemas.microsoft.com/office/powerpoint/2010/main" val="3592640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Generated image">
            <a:extLst>
              <a:ext uri="{FF2B5EF4-FFF2-40B4-BE49-F238E27FC236}">
                <a16:creationId xmlns:a16="http://schemas.microsoft.com/office/drawing/2014/main" id="{5910C533-C13A-508F-0D24-89F6BECDC7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06" b="6433"/>
          <a:stretch>
            <a:fillRect/>
          </a:stretch>
        </p:blipFill>
        <p:spPr bwMode="auto">
          <a:xfrm>
            <a:off x="952500" y="1086852"/>
            <a:ext cx="10287000" cy="442762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90B9E9-A0D8-2EAA-3309-2B18E4D21430}"/>
              </a:ext>
            </a:extLst>
          </p:cNvPr>
          <p:cNvSpPr txBox="1"/>
          <p:nvPr/>
        </p:nvSpPr>
        <p:spPr>
          <a:xfrm>
            <a:off x="1074821" y="5771148"/>
            <a:ext cx="10010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/>
              <a:t>Figure : IoT benefits to Organization</a:t>
            </a:r>
          </a:p>
        </p:txBody>
      </p:sp>
    </p:spTree>
    <p:extLst>
      <p:ext uri="{BB962C8B-B14F-4D97-AF65-F5344CB8AC3E}">
        <p14:creationId xmlns:p14="http://schemas.microsoft.com/office/powerpoint/2010/main" val="2602535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C742C8-FC9F-9459-ADEA-8819C9773D43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Why is IoT so important?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E695CE-478E-21F2-050A-F8EFE2E2FD8F}"/>
              </a:ext>
            </a:extLst>
          </p:cNvPr>
          <p:cNvSpPr txBox="1"/>
          <p:nvPr/>
        </p:nvSpPr>
        <p:spPr>
          <a:xfrm>
            <a:off x="1443789" y="1171074"/>
            <a:ext cx="99300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</a:t>
            </a:r>
            <a:r>
              <a:rPr lang="en-US" sz="2800" b="1" dirty="0"/>
              <a:t>Internet of Things (IoT)</a:t>
            </a:r>
            <a:r>
              <a:rPr lang="en-US" sz="2800" dirty="0"/>
              <a:t> has become a vital enabler of digital transformation in modern organizations. It refers to a system of interconnected devices that gather and exchange data in real time. </a:t>
            </a:r>
            <a:endParaRPr lang="en-IN" sz="28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676B772-E591-86CF-7FF1-E1DD4918A9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7" b="12047"/>
          <a:stretch>
            <a:fillRect/>
          </a:stretch>
        </p:blipFill>
        <p:spPr bwMode="auto">
          <a:xfrm>
            <a:off x="0" y="2913675"/>
            <a:ext cx="12192000" cy="394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0360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A48FFC-586B-0634-883A-707CBA4320A6}"/>
              </a:ext>
            </a:extLst>
          </p:cNvPr>
          <p:cNvSpPr txBox="1"/>
          <p:nvPr/>
        </p:nvSpPr>
        <p:spPr>
          <a:xfrm>
            <a:off x="753979" y="1443841"/>
            <a:ext cx="110369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From smart sensors to connected machines, IoT is helping organizations unlock new levels of </a:t>
            </a:r>
            <a:r>
              <a:rPr lang="en-US" sz="2800" b="1" dirty="0"/>
              <a:t>efficiency</a:t>
            </a:r>
            <a:r>
              <a:rPr lang="en-US" sz="2800" dirty="0"/>
              <a:t>, </a:t>
            </a:r>
            <a:r>
              <a:rPr lang="en-US" sz="2800" b="1" dirty="0"/>
              <a:t>cost-effectiveness</a:t>
            </a:r>
            <a:r>
              <a:rPr lang="en-US" sz="2800" dirty="0"/>
              <a:t>, </a:t>
            </a:r>
            <a:r>
              <a:rPr lang="en-US" sz="2800" b="1" dirty="0"/>
              <a:t>data intelligence</a:t>
            </a:r>
            <a:r>
              <a:rPr lang="en-US" sz="2800" dirty="0"/>
              <a:t>, and </a:t>
            </a:r>
            <a:r>
              <a:rPr lang="en-US" sz="2800" b="1" dirty="0"/>
              <a:t>customer satisfaction</a:t>
            </a:r>
            <a:r>
              <a:rPr lang="en-US" sz="2800" dirty="0"/>
              <a:t>. Here’s an in-depth look at the key benefits IoT offers to organizations: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Improved Efficiency and Productivity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Data-Driven Decision-Making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Cost Savings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Enhanced Customer Experience</a:t>
            </a:r>
          </a:p>
        </p:txBody>
      </p:sp>
    </p:spTree>
    <p:extLst>
      <p:ext uri="{BB962C8B-B14F-4D97-AF65-F5344CB8AC3E}">
        <p14:creationId xmlns:p14="http://schemas.microsoft.com/office/powerpoint/2010/main" val="1321420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3357CB-9B4B-5394-A390-E3A59855A654}"/>
              </a:ext>
            </a:extLst>
          </p:cNvPr>
          <p:cNvSpPr txBox="1"/>
          <p:nvPr/>
        </p:nvSpPr>
        <p:spPr>
          <a:xfrm>
            <a:off x="0" y="11229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Challenges of IoT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A8078-05B6-1420-7749-63160FDFBCA3}"/>
              </a:ext>
            </a:extLst>
          </p:cNvPr>
          <p:cNvSpPr txBox="1"/>
          <p:nvPr/>
        </p:nvSpPr>
        <p:spPr>
          <a:xfrm>
            <a:off x="1187115" y="1989220"/>
            <a:ext cx="1010652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While the </a:t>
            </a:r>
            <a:r>
              <a:rPr lang="en-US" sz="2800" b="1" dirty="0"/>
              <a:t>Internet of Things (IoT)</a:t>
            </a:r>
            <a:r>
              <a:rPr lang="en-US" sz="2800" dirty="0"/>
              <a:t> has opened up exciting opportunities for automation, data-driven decision-making, and operational efficiency, its widespread adoption also brings with it several </a:t>
            </a:r>
            <a:r>
              <a:rPr lang="en-US" sz="2800" b="1" dirty="0"/>
              <a:t>challenges and concerns</a:t>
            </a:r>
            <a:r>
              <a:rPr lang="en-US" sz="2800" dirty="0"/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These challenges span technical, organizational, legal, and ethical domains and must be addressed to ensure safe, scalable, and sustainable IoT deployments.</a:t>
            </a:r>
          </a:p>
        </p:txBody>
      </p:sp>
    </p:spTree>
    <p:extLst>
      <p:ext uri="{BB962C8B-B14F-4D97-AF65-F5344CB8AC3E}">
        <p14:creationId xmlns:p14="http://schemas.microsoft.com/office/powerpoint/2010/main" val="566779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12304F-9EC2-C0EF-6F25-E2CD076027F8}"/>
              </a:ext>
            </a:extLst>
          </p:cNvPr>
          <p:cNvSpPr txBox="1"/>
          <p:nvPr/>
        </p:nvSpPr>
        <p:spPr>
          <a:xfrm>
            <a:off x="1106905" y="1042737"/>
            <a:ext cx="9785684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1.	The Hardware-Software Issue:</a:t>
            </a:r>
          </a:p>
          <a:p>
            <a:r>
              <a:rPr lang="en-IN" sz="2800" dirty="0"/>
              <a:t>IoT is not a device-related technology, but, it is not a simple technology. So, testing of the IoT application cover both Hardware &amp; Software.</a:t>
            </a:r>
          </a:p>
          <a:p>
            <a:endParaRPr lang="en-IN" sz="2800" dirty="0"/>
          </a:p>
          <a:p>
            <a:r>
              <a:rPr lang="en-IN" sz="2800" dirty="0"/>
              <a:t>2.	Data Security Threats:</a:t>
            </a:r>
          </a:p>
          <a:p>
            <a:r>
              <a:rPr lang="en-IN" sz="2800" dirty="0"/>
              <a:t>Some of the IoT requires a frequent transfer of data from individual device to different over a networked and their data security comes into pictures. And that’s why IoT testers require to do vulnerability tests and penetration testing to identify and then choose security defects.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/>
          </a:p>
          <a:p>
            <a:endParaRPr lang="en-IN" sz="2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8163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FE8DC6-AA60-05EF-AC8D-283178B70961}"/>
              </a:ext>
            </a:extLst>
          </p:cNvPr>
          <p:cNvSpPr txBox="1"/>
          <p:nvPr/>
        </p:nvSpPr>
        <p:spPr>
          <a:xfrm>
            <a:off x="1491916" y="1219200"/>
            <a:ext cx="92081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3.	The Network Configuration of the Devices:</a:t>
            </a:r>
          </a:p>
          <a:p>
            <a:r>
              <a:rPr lang="en-IN" sz="2800" dirty="0"/>
              <a:t>IoT applications and devices extensively depend on the network over which they are interconnected for their continuous process.</a:t>
            </a:r>
          </a:p>
          <a:p>
            <a:endParaRPr lang="en-IN" sz="2800" dirty="0"/>
          </a:p>
          <a:p>
            <a:r>
              <a:rPr lang="en-IN" sz="2800" dirty="0"/>
              <a:t>4.	Scalability of Operations:</a:t>
            </a:r>
          </a:p>
          <a:p>
            <a:r>
              <a:rPr lang="en-IN" sz="2800" dirty="0"/>
              <a:t>Scalability is a characteristic of a system, model and IoT applications need to control the sudden peak in traffic to get added into the system operations.</a:t>
            </a:r>
          </a:p>
        </p:txBody>
      </p:sp>
    </p:spTree>
    <p:extLst>
      <p:ext uri="{BB962C8B-B14F-4D97-AF65-F5344CB8AC3E}">
        <p14:creationId xmlns:p14="http://schemas.microsoft.com/office/powerpoint/2010/main" val="13455119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EE5757-8EF1-C376-98D9-DF1EA72A3F17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5DA024-3FB8-60AF-89C3-39672F9CF2D8}"/>
              </a:ext>
            </a:extLst>
          </p:cNvPr>
          <p:cNvSpPr txBox="1"/>
          <p:nvPr/>
        </p:nvSpPr>
        <p:spPr>
          <a:xfrm>
            <a:off x="689811" y="733246"/>
            <a:ext cx="4395536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</a:t>
            </a:r>
            <a:r>
              <a:rPr lang="en-US" sz="2800" b="1" dirty="0"/>
              <a:t>Internet of Things (IoT)</a:t>
            </a:r>
            <a:r>
              <a:rPr lang="en-US" sz="2800" dirty="0"/>
              <a:t> is revolutionizing the way we interact with technology and the world around us.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By connecting everyday devices to the internet and enabling them to collect, send, and receive data, IoT brings numerous advantages that span across industries, homes, and cities. </a:t>
            </a:r>
            <a:endParaRPr lang="en-IN" sz="2800" dirty="0"/>
          </a:p>
        </p:txBody>
      </p:sp>
      <p:pic>
        <p:nvPicPr>
          <p:cNvPr id="5122" name="Picture 2" descr="Generated image">
            <a:extLst>
              <a:ext uri="{FF2B5EF4-FFF2-40B4-BE49-F238E27FC236}">
                <a16:creationId xmlns:a16="http://schemas.microsoft.com/office/drawing/2014/main" id="{9C5FB400-8B0E-7FC9-DB97-DA7FD2F294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71"/>
          <a:stretch>
            <a:fillRect/>
          </a:stretch>
        </p:blipFill>
        <p:spPr bwMode="auto">
          <a:xfrm>
            <a:off x="5229726" y="972212"/>
            <a:ext cx="5903495" cy="5646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39336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B6200F-FFC1-B841-36DB-2DEE608E6983}"/>
              </a:ext>
            </a:extLst>
          </p:cNvPr>
          <p:cNvSpPr txBox="1"/>
          <p:nvPr/>
        </p:nvSpPr>
        <p:spPr>
          <a:xfrm>
            <a:off x="2069431" y="1200813"/>
            <a:ext cx="805313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Below is a detailed explanation of the key advantages of IoT based on the core points listed.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Improved Efficiency and Automation of Tasks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Increased Convenience and Accessibility of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Better Monitoring and Control of Devices and Systems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Greater Ability to Gather and Analyze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Improved Decision-Making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Cost Savings</a:t>
            </a:r>
          </a:p>
        </p:txBody>
      </p:sp>
    </p:spTree>
    <p:extLst>
      <p:ext uri="{BB962C8B-B14F-4D97-AF65-F5344CB8AC3E}">
        <p14:creationId xmlns:p14="http://schemas.microsoft.com/office/powerpoint/2010/main" val="3936741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6751AFD0-C8D3-6210-B71B-2E3B6D02CC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5416" y="0"/>
            <a:ext cx="10226584" cy="6740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Presentation Overview</a:t>
            </a:r>
            <a:br>
              <a:rPr lang="en-US" altLang="en-US" sz="2800" b="1" dirty="0">
                <a:latin typeface="Arial" panose="020B0604020202020204" pitchFamily="34" charset="0"/>
              </a:rPr>
            </a:b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latin typeface="Arial" panose="020B0604020202020204" pitchFamily="34" charset="0"/>
              </a:rPr>
              <a:t>What is IoT?</a:t>
            </a:r>
          </a:p>
          <a:p>
            <a:pPr marL="34290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Defining the Internet of Things (IoT)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Tracing the Evolution of IoT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Industry Ev</a:t>
            </a:r>
            <a:r>
              <a:rPr lang="en-US" altLang="en-US" sz="2800" dirty="0">
                <a:latin typeface="Arial" panose="020B0604020202020204" pitchFamily="34" charset="0"/>
              </a:rPr>
              <a:t>olution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latin typeface="Arial" panose="020B0604020202020204" pitchFamily="34" charset="0"/>
              </a:rPr>
              <a:t>How does IoT work?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 is an example of an I</a:t>
            </a:r>
            <a:r>
              <a:rPr lang="en-US" altLang="en-US" sz="2800" dirty="0">
                <a:latin typeface="Arial" panose="020B0604020202020204" pitchFamily="34" charset="0"/>
              </a:rPr>
              <a:t>nternet of Things device?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IoT benefits to organizations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latin typeface="Arial" panose="020B0604020202020204" pitchFamily="34" charset="0"/>
              </a:rPr>
              <a:t>Why is IoT so important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latin typeface="Arial" panose="020B0604020202020204" pitchFamily="34" charset="0"/>
              </a:rPr>
              <a:t>Challenges of Internet of Things (IoT)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Advantages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latin typeface="Arial" panose="020B0604020202020204" pitchFamily="34" charset="0"/>
              </a:rPr>
              <a:t>Disadvantages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latin typeface="Arial" panose="020B0604020202020204" pitchFamily="34" charset="0"/>
              </a:rPr>
              <a:t>Conclusion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7713013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811BA-1D90-6AD0-BBFC-760BE661EB3A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439EDF-546B-E9CC-2735-CCDEAF5AB7A4}"/>
              </a:ext>
            </a:extLst>
          </p:cNvPr>
          <p:cNvSpPr txBox="1"/>
          <p:nvPr/>
        </p:nvSpPr>
        <p:spPr>
          <a:xfrm>
            <a:off x="1243263" y="1461865"/>
            <a:ext cx="970547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</a:t>
            </a:r>
            <a:r>
              <a:rPr lang="en-US" sz="2800" b="1" dirty="0"/>
              <a:t>Internet of Things (IoT)</a:t>
            </a:r>
            <a:r>
              <a:rPr lang="en-US" sz="2800" dirty="0"/>
              <a:t> has revolutionized the way we interact with technology, offering numerous benefits such as increased efficiency, real-time monitoring, and data-driven decision-making.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However, despite its many advantages, IoT also presents several </a:t>
            </a:r>
            <a:r>
              <a:rPr lang="en-US" sz="2800" b="1" dirty="0"/>
              <a:t>significant disadvantages and challenges</a:t>
            </a:r>
            <a:r>
              <a:rPr lang="en-US" sz="2800" dirty="0"/>
              <a:t> that need to be carefully addressed.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040081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06B95E-BA73-427F-C58B-71A42AA89B91}"/>
              </a:ext>
            </a:extLst>
          </p:cNvPr>
          <p:cNvSpPr txBox="1"/>
          <p:nvPr/>
        </p:nvSpPr>
        <p:spPr>
          <a:xfrm>
            <a:off x="2117558" y="1089898"/>
            <a:ext cx="8550442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Below is an elaboration of the key drawbacks of IoT technology: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Security Concerns and Potential for Hacking or Data Breaches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Privacy Issues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Dependence on Technology and Risk of System Failures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Limited Standardization and Interoperability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Complexity and Maintenance Requirements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High Initial Investment Costs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7075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EEB15A-7C87-B29B-D99E-9A4C82BFA061}"/>
              </a:ext>
            </a:extLst>
          </p:cNvPr>
          <p:cNvSpPr txBox="1"/>
          <p:nvPr/>
        </p:nvSpPr>
        <p:spPr>
          <a:xfrm>
            <a:off x="0" y="0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326236-C424-49E9-3A8C-1AEE64431F15}"/>
              </a:ext>
            </a:extLst>
          </p:cNvPr>
          <p:cNvSpPr txBox="1"/>
          <p:nvPr/>
        </p:nvSpPr>
        <p:spPr>
          <a:xfrm>
            <a:off x="1540041" y="1618220"/>
            <a:ext cx="941671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IoT enables the interconnection of devices, allowing data collection, analysis, and improved decision-making.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IoT holds immense potential to transform industries, enhance user experiences, and drive efficiency.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future of IoT is bright, and it will shape the way we live, work, and interact with our surroundings.</a:t>
            </a:r>
          </a:p>
          <a:p>
            <a:br>
              <a:rPr lang="en-US" sz="2800" dirty="0"/>
            </a:b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572450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3E8BBC0-9972-FCD4-D269-9811E10EF4CE}"/>
              </a:ext>
            </a:extLst>
          </p:cNvPr>
          <p:cNvSpPr/>
          <p:nvPr/>
        </p:nvSpPr>
        <p:spPr>
          <a:xfrm>
            <a:off x="0" y="2694619"/>
            <a:ext cx="12192000" cy="14465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45319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8F178C-13D1-A9DC-D388-7E9CE9E5DE2A}"/>
              </a:ext>
            </a:extLst>
          </p:cNvPr>
          <p:cNvSpPr txBox="1"/>
          <p:nvPr/>
        </p:nvSpPr>
        <p:spPr>
          <a:xfrm>
            <a:off x="0" y="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dirty="0">
                <a:latin typeface="Arial" panose="020B0604020202020204" pitchFamily="34" charset="0"/>
              </a:rPr>
              <a:t>What is IoT?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57C8CF-64FB-9995-FC7F-5574966E997D}"/>
              </a:ext>
            </a:extLst>
          </p:cNvPr>
          <p:cNvSpPr txBox="1"/>
          <p:nvPr/>
        </p:nvSpPr>
        <p:spPr>
          <a:xfrm>
            <a:off x="898358" y="1228397"/>
            <a:ext cx="1041132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IoT stands for Internet of Things. </a:t>
            </a:r>
          </a:p>
          <a:p>
            <a:pPr algn="just"/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It refers to the interconnectedness of physical devices, such as appliances and vehicles, that are embedded with software, sensors, and connectivity which enables these objects to connect and exchange data. </a:t>
            </a:r>
          </a:p>
          <a:p>
            <a:pPr algn="just"/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This technology allows for the collection and sharing of data from a vast network of devices, creating opportunities for more efficient and automated systems.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00537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6FFE95-D776-15FE-7B85-BB38B0B9B283}"/>
              </a:ext>
            </a:extLst>
          </p:cNvPr>
          <p:cNvSpPr txBox="1"/>
          <p:nvPr/>
        </p:nvSpPr>
        <p:spPr>
          <a:xfrm>
            <a:off x="1628172" y="0"/>
            <a:ext cx="8935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dirty="0">
                <a:latin typeface="Arial" panose="020B0604020202020204" pitchFamily="34" charset="0"/>
              </a:rPr>
              <a:t>Defining the Internet of Things (IoT)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6B5511-36AE-1DA9-8F70-D499BE88480B}"/>
              </a:ext>
            </a:extLst>
          </p:cNvPr>
          <p:cNvSpPr txBox="1"/>
          <p:nvPr/>
        </p:nvSpPr>
        <p:spPr>
          <a:xfrm>
            <a:off x="1240319" y="1181227"/>
            <a:ext cx="10069975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b="1" dirty="0"/>
              <a:t>Internet of Things (IoT)</a:t>
            </a:r>
            <a:r>
              <a:rPr lang="en-US" sz="2800" dirty="0"/>
              <a:t> is the networking of physical objects that contain electronics embedded within their architecture in order to communicate and sense interactions amongst each other or with respect to the external environment. 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/>
              <a:t>In the upcoming years, IoT-based technology will offer advanced levels of services and practically change the way people lead their daily lives. 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/>
              <a:t>Advancements in medicine, power, gene therapies, agriculture, smart cities, and smart homes are just a few of the categorical examples where IoT is strongly established. 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7380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F73F15-ADF1-C687-1979-8968D88BEDA8}"/>
              </a:ext>
            </a:extLst>
          </p:cNvPr>
          <p:cNvSpPr txBox="1"/>
          <p:nvPr/>
        </p:nvSpPr>
        <p:spPr>
          <a:xfrm>
            <a:off x="0" y="312517"/>
            <a:ext cx="121920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4000" dirty="0">
                <a:latin typeface="Arial" panose="020B0604020202020204" pitchFamily="34" charset="0"/>
              </a:rPr>
              <a:t>Tracing the Evolution of IoT 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13A153-4D11-BD88-D6D5-3D05BA6B13A9}"/>
              </a:ext>
            </a:extLst>
          </p:cNvPr>
          <p:cNvSpPr txBox="1"/>
          <p:nvPr/>
        </p:nvSpPr>
        <p:spPr>
          <a:xfrm>
            <a:off x="1219200" y="1297402"/>
            <a:ext cx="1012398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br>
              <a:rPr lang="en-US" sz="2800" dirty="0"/>
            </a:br>
            <a:endParaRPr lang="en-US" sz="2800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2E4F72-3780-18CD-D72B-D3597B3F5498}"/>
              </a:ext>
            </a:extLst>
          </p:cNvPr>
          <p:cNvSpPr txBox="1"/>
          <p:nvPr/>
        </p:nvSpPr>
        <p:spPr>
          <a:xfrm>
            <a:off x="3673643" y="1440336"/>
            <a:ext cx="975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8C9580F-D97B-7D7B-E3FD-144F8BB59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0433107"/>
              </p:ext>
            </p:extLst>
          </p:nvPr>
        </p:nvGraphicFramePr>
        <p:xfrm>
          <a:off x="0" y="1072812"/>
          <a:ext cx="12192000" cy="5785187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1532295164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3998378171"/>
                    </a:ext>
                  </a:extLst>
                </a:gridCol>
              </a:tblGrid>
              <a:tr h="531741"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2800" dirty="0">
                          <a:solidFill>
                            <a:schemeClr val="tx1"/>
                          </a:solidFill>
                        </a:rPr>
                        <a:t> Years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solidFill>
                            <a:schemeClr val="tx1"/>
                          </a:solidFill>
                        </a:rPr>
                        <a:t>Evolution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275660"/>
                  </a:ext>
                </a:extLst>
              </a:tr>
              <a:tr h="477586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1982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Vending machine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3597114"/>
                  </a:ext>
                </a:extLst>
              </a:tr>
              <a:tr h="477586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1990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Toaster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164261"/>
                  </a:ext>
                </a:extLst>
              </a:tr>
              <a:tr h="477586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1999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IoT Coined by Kevin Ashton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850222"/>
                  </a:ext>
                </a:extLst>
              </a:tr>
              <a:tr h="477586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L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G Smart Fridge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637588"/>
                  </a:ext>
                </a:extLst>
              </a:tr>
              <a:tr h="477586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2004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Smart Watch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9565527"/>
                  </a:ext>
                </a:extLst>
              </a:tr>
              <a:tr h="477586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2007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Smart iPhone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1468847"/>
                  </a:ext>
                </a:extLst>
              </a:tr>
              <a:tr h="477586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2009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Car Testing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790062"/>
                  </a:ext>
                </a:extLst>
              </a:tr>
              <a:tr h="477586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2011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Smart TV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905977"/>
                  </a:ext>
                </a:extLst>
              </a:tr>
              <a:tr h="477586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2013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Google Lens</a:t>
                      </a:r>
                      <a:endParaRPr lang="en-IN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8043491"/>
                  </a:ext>
                </a:extLst>
              </a:tr>
              <a:tr h="477586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Echo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547515"/>
                  </a:ext>
                </a:extLst>
              </a:tr>
              <a:tr h="477586">
                <a:tc>
                  <a:txBody>
                    <a:bodyPr/>
                    <a:lstStyle/>
                    <a:p>
                      <a:pPr algn="ctr"/>
                      <a:r>
                        <a:rPr lang="en-IN" sz="2400" dirty="0">
                          <a:solidFill>
                            <a:schemeClr val="tx1"/>
                          </a:solidFill>
                        </a:rPr>
                        <a:t>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Tesla Autopilot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564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7613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A9F722-4362-AF93-3B93-BBED917664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6E04AC-E437-761A-B427-B7C404D4F252}"/>
              </a:ext>
            </a:extLst>
          </p:cNvPr>
          <p:cNvSpPr txBox="1"/>
          <p:nvPr/>
        </p:nvSpPr>
        <p:spPr>
          <a:xfrm>
            <a:off x="3609474" y="6488668"/>
            <a:ext cx="4716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Figure : Evolution of IoT</a:t>
            </a:r>
          </a:p>
        </p:txBody>
      </p:sp>
    </p:spTree>
    <p:extLst>
      <p:ext uri="{BB962C8B-B14F-4D97-AF65-F5344CB8AC3E}">
        <p14:creationId xmlns:p14="http://schemas.microsoft.com/office/powerpoint/2010/main" val="3431026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0FB876-42D8-BACB-83B3-2C17360313FB}"/>
              </a:ext>
            </a:extLst>
          </p:cNvPr>
          <p:cNvSpPr txBox="1"/>
          <p:nvPr/>
        </p:nvSpPr>
        <p:spPr>
          <a:xfrm>
            <a:off x="0" y="272715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Industry Evolution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02F42D-6660-E75D-ED79-CE2B84163837}"/>
              </a:ext>
            </a:extLst>
          </p:cNvPr>
          <p:cNvSpPr txBox="1"/>
          <p:nvPr/>
        </p:nvSpPr>
        <p:spPr>
          <a:xfrm>
            <a:off x="1010653" y="1106905"/>
            <a:ext cx="1023486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</a:t>
            </a:r>
            <a:r>
              <a:rPr lang="en-US" sz="2800" b="1" dirty="0"/>
              <a:t>Internet of Things (IoT)</a:t>
            </a:r>
            <a:r>
              <a:rPr lang="en-US" sz="2800" dirty="0"/>
              <a:t> has transformed industries by enabling seamless connectivity between physical devices, digital systems, and real-time data analytics. Its evolution has been shaped by technological advances, market demands, and the continuous pursuit of automation and intelligence. From its conceptual beginnings to its current role as a cornerstone of Industry 4.0, the journey of IoT reflects significant milestones in both innovation and adoption.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Early Foundations(1980s – 2000s)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Expansion and Adoption (2010 - 2020)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Modern Trends (2020 - Present)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329599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4C0BD1A-8DC9-D4AF-38CE-DE9A17D8F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5452" y="846221"/>
            <a:ext cx="9079832" cy="453991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1B6288-6924-839A-003D-D8ED20252EED}"/>
              </a:ext>
            </a:extLst>
          </p:cNvPr>
          <p:cNvSpPr txBox="1"/>
          <p:nvPr/>
        </p:nvSpPr>
        <p:spPr>
          <a:xfrm>
            <a:off x="1491917" y="5710989"/>
            <a:ext cx="87589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Figure : The Four Industrial Revolutions</a:t>
            </a:r>
          </a:p>
        </p:txBody>
      </p:sp>
    </p:spTree>
    <p:extLst>
      <p:ext uri="{BB962C8B-B14F-4D97-AF65-F5344CB8AC3E}">
        <p14:creationId xmlns:p14="http://schemas.microsoft.com/office/powerpoint/2010/main" val="269866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672FB4-1217-203E-C62D-1E9E56E4861D}"/>
              </a:ext>
            </a:extLst>
          </p:cNvPr>
          <p:cNvSpPr txBox="1"/>
          <p:nvPr/>
        </p:nvSpPr>
        <p:spPr>
          <a:xfrm>
            <a:off x="0" y="0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How does IoT work?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6C6445-C4BE-B030-FBE4-C027D355A165}"/>
              </a:ext>
            </a:extLst>
          </p:cNvPr>
          <p:cNvSpPr txBox="1"/>
          <p:nvPr/>
        </p:nvSpPr>
        <p:spPr>
          <a:xfrm>
            <a:off x="1109161" y="1023844"/>
            <a:ext cx="99736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 typical IoT system works through the real-time collection and exchange of data. An IoT system has three components: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b="1" dirty="0"/>
              <a:t>Smart devices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b="1" dirty="0"/>
              <a:t>IoT application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b="1" dirty="0"/>
              <a:t>A graphical user interface</a:t>
            </a:r>
            <a:endParaRPr lang="en-IN" sz="2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E6DF882-B232-7289-DED4-8C6E8E3AE5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238"/>
          <a:stretch>
            <a:fillRect/>
          </a:stretch>
        </p:blipFill>
        <p:spPr bwMode="auto">
          <a:xfrm>
            <a:off x="5522996" y="1989221"/>
            <a:ext cx="5734050" cy="436345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00986B-AE52-95A8-CD27-29FF9C4B0328}"/>
              </a:ext>
            </a:extLst>
          </p:cNvPr>
          <p:cNvSpPr txBox="1"/>
          <p:nvPr/>
        </p:nvSpPr>
        <p:spPr>
          <a:xfrm>
            <a:off x="5715000" y="6482442"/>
            <a:ext cx="5542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Figure : How IoT works</a:t>
            </a:r>
          </a:p>
        </p:txBody>
      </p:sp>
    </p:spTree>
    <p:extLst>
      <p:ext uri="{BB962C8B-B14F-4D97-AF65-F5344CB8AC3E}">
        <p14:creationId xmlns:p14="http://schemas.microsoft.com/office/powerpoint/2010/main" val="6337476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668</TotalTime>
  <Words>1138</Words>
  <Application>Microsoft Office PowerPoint</Application>
  <PresentationFormat>Widescreen</PresentationFormat>
  <Paragraphs>138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ashika jaiswal</dc:creator>
  <cp:lastModifiedBy>ashika jaiswal</cp:lastModifiedBy>
  <cp:revision>5</cp:revision>
  <dcterms:created xsi:type="dcterms:W3CDTF">2025-07-07T07:17:12Z</dcterms:created>
  <dcterms:modified xsi:type="dcterms:W3CDTF">2025-07-08T11:21:45Z</dcterms:modified>
</cp:coreProperties>
</file>

<file path=docProps/thumbnail.jpeg>
</file>